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81" r:id="rId3"/>
    <p:sldId id="283" r:id="rId4"/>
    <p:sldId id="272" r:id="rId5"/>
    <p:sldId id="278" r:id="rId6"/>
    <p:sldId id="277" r:id="rId7"/>
    <p:sldId id="2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7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9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4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4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0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10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99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39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2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8CFAF-1968-4193-AC7F-92C304ABCBFB}" type="datetimeFigureOut">
              <a:rPr lang="en-US" smtClean="0"/>
              <a:t>1/26/2016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5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877785" y="1379577"/>
            <a:ext cx="82296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 smtClean="0">
              <a:latin typeface="Maven Pro" panose="02000000000000000000" pitchFamily="2" charset="0"/>
            </a:endParaRPr>
          </a:p>
          <a:p>
            <a:r>
              <a:rPr lang="en-US" sz="1400" dirty="0" smtClean="0">
                <a:latin typeface="Maven Pro" panose="02000000000000000000" pitchFamily="2" charset="0"/>
              </a:rPr>
              <a:t>	FOUR axes:</a:t>
            </a:r>
            <a:br>
              <a:rPr lang="en-US" sz="1400" dirty="0" smtClean="0">
                <a:latin typeface="Maven Pro" panose="02000000000000000000" pitchFamily="2" charset="0"/>
              </a:rPr>
            </a:br>
            <a:endParaRPr lang="en-US" sz="1400" dirty="0" smtClean="0">
              <a:latin typeface="Maven Pro" panose="02000000000000000000" pitchFamily="2" charset="0"/>
            </a:endParaRPr>
          </a:p>
          <a:p>
            <a:pPr lvl="2"/>
            <a:r>
              <a:rPr lang="en-US" sz="1400" dirty="0" smtClean="0">
                <a:latin typeface="Maven Pro" panose="02000000000000000000" pitchFamily="2" charset="0"/>
              </a:rPr>
              <a:t>	</a:t>
            </a:r>
            <a:r>
              <a:rPr lang="en-US" sz="1400" b="1" dirty="0" smtClean="0">
                <a:latin typeface="Maven Pro" panose="02000000000000000000" pitchFamily="2" charset="0"/>
              </a:rPr>
              <a:t>Size</a:t>
            </a:r>
            <a:r>
              <a:rPr lang="en-US" sz="1400" dirty="0" smtClean="0">
                <a:latin typeface="Maven Pro" panose="02000000000000000000" pitchFamily="2" charset="0"/>
              </a:rPr>
              <a:t> as first axis:</a:t>
            </a:r>
          </a:p>
          <a:p>
            <a:pPr lvl="2"/>
            <a:r>
              <a:rPr lang="en-US" sz="1400" dirty="0">
                <a:latin typeface="Maven Pro" panose="02000000000000000000" pitchFamily="2" charset="0"/>
              </a:rPr>
              <a:t>	</a:t>
            </a:r>
            <a:r>
              <a:rPr lang="en-US" sz="1400" dirty="0" smtClean="0">
                <a:latin typeface="Maven Pro" panose="02000000000000000000" pitchFamily="2" charset="0"/>
              </a:rPr>
              <a:t>	</a:t>
            </a:r>
            <a:endParaRPr lang="en-US" sz="1400" dirty="0" smtClean="0">
              <a:latin typeface="Maven Pro" panose="02000000000000000000" pitchFamily="2" charset="0"/>
            </a:endParaRPr>
          </a:p>
          <a:p>
            <a:pPr lvl="2"/>
            <a:r>
              <a:rPr lang="en-US" sz="1400" dirty="0" smtClean="0">
                <a:latin typeface="Maven Pro" panose="02000000000000000000" pitchFamily="2" charset="0"/>
              </a:rPr>
              <a:t>	p. </a:t>
            </a:r>
            <a:r>
              <a:rPr lang="en-US" sz="1400" dirty="0" smtClean="0">
                <a:latin typeface="Maven Pro" panose="02000000000000000000" pitchFamily="2" charset="0"/>
              </a:rPr>
              <a:t>2 - size-based coloring </a:t>
            </a:r>
            <a:r>
              <a:rPr lang="en-US" sz="1400" dirty="0" smtClean="0">
                <a:latin typeface="Maven Pro" panose="02000000000000000000" pitchFamily="2" charset="0"/>
              </a:rPr>
              <a:t>		</a:t>
            </a:r>
            <a:br>
              <a:rPr lang="en-US" sz="1400" dirty="0" smtClean="0">
                <a:latin typeface="Maven Pro" panose="02000000000000000000" pitchFamily="2" charset="0"/>
              </a:rPr>
            </a:br>
            <a:r>
              <a:rPr lang="en-US" sz="1400" dirty="0" smtClean="0">
                <a:latin typeface="Maven Pro" panose="02000000000000000000" pitchFamily="2" charset="0"/>
              </a:rPr>
              <a:t>	p. 3 – cost coloring</a:t>
            </a:r>
          </a:p>
          <a:p>
            <a:pPr lvl="2"/>
            <a:r>
              <a:rPr lang="en-US" sz="1400" dirty="0">
                <a:latin typeface="Maven Pro" panose="02000000000000000000" pitchFamily="2" charset="0"/>
              </a:rPr>
              <a:t>	</a:t>
            </a:r>
            <a:r>
              <a:rPr lang="en-US" sz="1400" dirty="0" smtClean="0">
                <a:latin typeface="Maven Pro" panose="02000000000000000000" pitchFamily="2" charset="0"/>
              </a:rPr>
              <a:t>	</a:t>
            </a:r>
            <a:endParaRPr lang="en-US" sz="1400" dirty="0" smtClean="0">
              <a:latin typeface="Maven Pro" panose="02000000000000000000" pitchFamily="2" charset="0"/>
            </a:endParaRPr>
          </a:p>
          <a:p>
            <a:pPr lvl="2"/>
            <a:r>
              <a:rPr lang="en-US" sz="1400" dirty="0" smtClean="0">
                <a:latin typeface="Maven Pro" panose="02000000000000000000" pitchFamily="2" charset="0"/>
              </a:rPr>
              <a:t>	</a:t>
            </a:r>
            <a:r>
              <a:rPr lang="en-US" sz="1400" b="1" dirty="0" smtClean="0">
                <a:latin typeface="Maven Pro" panose="02000000000000000000" pitchFamily="2" charset="0"/>
              </a:rPr>
              <a:t>Cost</a:t>
            </a:r>
            <a:r>
              <a:rPr lang="en-US" sz="1400" dirty="0" smtClean="0">
                <a:latin typeface="Maven Pro" panose="02000000000000000000" pitchFamily="2" charset="0"/>
              </a:rPr>
              <a:t> as first axis:</a:t>
            </a:r>
          </a:p>
          <a:p>
            <a:pPr lvl="2"/>
            <a:endParaRPr lang="en-US" sz="1400" dirty="0" smtClean="0">
              <a:latin typeface="Maven Pro" panose="02000000000000000000" pitchFamily="2" charset="0"/>
            </a:endParaRPr>
          </a:p>
          <a:p>
            <a:pPr lvl="2"/>
            <a:r>
              <a:rPr lang="en-US" sz="1400" dirty="0">
                <a:latin typeface="Maven Pro" panose="02000000000000000000" pitchFamily="2" charset="0"/>
              </a:rPr>
              <a:t>	p. </a:t>
            </a:r>
            <a:r>
              <a:rPr lang="en-US" sz="1400" dirty="0" smtClean="0">
                <a:latin typeface="Maven Pro" panose="02000000000000000000" pitchFamily="2" charset="0"/>
              </a:rPr>
              <a:t>4 </a:t>
            </a:r>
            <a:r>
              <a:rPr lang="en-US" sz="1400" dirty="0">
                <a:latin typeface="Maven Pro" panose="02000000000000000000" pitchFamily="2" charset="0"/>
              </a:rPr>
              <a:t>– cost </a:t>
            </a:r>
            <a:r>
              <a:rPr lang="en-US" sz="1400" dirty="0" smtClean="0">
                <a:latin typeface="Maven Pro" panose="02000000000000000000" pitchFamily="2" charset="0"/>
              </a:rPr>
              <a:t>coloring</a:t>
            </a:r>
            <a:br>
              <a:rPr lang="en-US" sz="1400" dirty="0" smtClean="0">
                <a:latin typeface="Maven Pro" panose="02000000000000000000" pitchFamily="2" charset="0"/>
              </a:rPr>
            </a:br>
            <a:endParaRPr lang="en-US" sz="1400" dirty="0">
              <a:latin typeface="Maven Pro" panose="02000000000000000000" pitchFamily="2" charset="0"/>
            </a:endParaRPr>
          </a:p>
          <a:p>
            <a:endParaRPr lang="en-US" sz="1400" dirty="0" smtClean="0">
              <a:latin typeface="Maven Pro" panose="02000000000000000000" pitchFamily="2" charset="0"/>
            </a:endParaRPr>
          </a:p>
          <a:p>
            <a:pPr lvl="2"/>
            <a:r>
              <a:rPr lang="en-US" sz="1400" dirty="0" smtClean="0">
                <a:latin typeface="Maven Pro" panose="02000000000000000000" pitchFamily="2" charset="0"/>
              </a:rPr>
              <a:t>THREE axes:</a:t>
            </a:r>
            <a:br>
              <a:rPr lang="en-US" sz="1400" dirty="0" smtClean="0">
                <a:latin typeface="Maven Pro" panose="02000000000000000000" pitchFamily="2" charset="0"/>
              </a:rPr>
            </a:br>
            <a:endParaRPr lang="en-US" sz="1400" dirty="0" smtClean="0">
              <a:latin typeface="Maven Pro" panose="02000000000000000000" pitchFamily="2" charset="0"/>
            </a:endParaRPr>
          </a:p>
          <a:p>
            <a:pPr lvl="4"/>
            <a:r>
              <a:rPr lang="en-US" sz="1400" dirty="0" smtClean="0">
                <a:latin typeface="Maven Pro" panose="02000000000000000000" pitchFamily="2" charset="0"/>
              </a:rPr>
              <a:t>Size as first axis:</a:t>
            </a:r>
          </a:p>
          <a:p>
            <a:pPr lvl="4"/>
            <a:endParaRPr lang="en-US" sz="1400" dirty="0" smtClean="0">
              <a:latin typeface="Maven Pro" panose="02000000000000000000" pitchFamily="2" charset="0"/>
            </a:endParaRPr>
          </a:p>
          <a:p>
            <a:pPr lvl="4"/>
            <a:r>
              <a:rPr lang="en-US" sz="1400" dirty="0" smtClean="0">
                <a:latin typeface="Maven Pro" panose="02000000000000000000" pitchFamily="2" charset="0"/>
              </a:rPr>
              <a:t>p.5 – size coloring</a:t>
            </a:r>
          </a:p>
          <a:p>
            <a:pPr lvl="4"/>
            <a:r>
              <a:rPr lang="en-US" sz="1400" dirty="0" smtClean="0">
                <a:latin typeface="Maven Pro" panose="02000000000000000000" pitchFamily="2" charset="0"/>
              </a:rPr>
              <a:t>p.6 – cost coloring</a:t>
            </a:r>
          </a:p>
          <a:p>
            <a:pPr lvl="4"/>
            <a:endParaRPr lang="en-US" sz="1400" dirty="0">
              <a:latin typeface="Maven Pro" panose="02000000000000000000" pitchFamily="2" charset="0"/>
            </a:endParaRPr>
          </a:p>
          <a:p>
            <a:pPr lvl="4"/>
            <a:r>
              <a:rPr lang="en-US" sz="1400" dirty="0" smtClean="0">
                <a:latin typeface="Maven Pro" panose="02000000000000000000" pitchFamily="2" charset="0"/>
              </a:rPr>
              <a:t>Cost as first axis:</a:t>
            </a:r>
          </a:p>
          <a:p>
            <a:pPr lvl="4"/>
            <a:endParaRPr lang="en-US" sz="1400" dirty="0" smtClean="0">
              <a:latin typeface="Maven Pro" panose="02000000000000000000" pitchFamily="2" charset="0"/>
            </a:endParaRPr>
          </a:p>
          <a:p>
            <a:pPr lvl="4"/>
            <a:r>
              <a:rPr lang="en-US" sz="1400" dirty="0" smtClean="0">
                <a:latin typeface="Maven Pro" panose="02000000000000000000" pitchFamily="2" charset="0"/>
              </a:rPr>
              <a:t>p.7– cost coloring</a:t>
            </a:r>
          </a:p>
          <a:p>
            <a:endParaRPr lang="en-US" sz="1400" dirty="0" smtClean="0">
              <a:latin typeface="Maven Pro" panose="02000000000000000000" pitchFamily="2" charset="0"/>
            </a:endParaRPr>
          </a:p>
          <a:p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6461" y="117693"/>
            <a:ext cx="8161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aven Pro" panose="02000000000000000000" pitchFamily="2" charset="0"/>
              </a:rPr>
              <a:t>Experimented with: </a:t>
            </a:r>
            <a:r>
              <a:rPr lang="en-US" sz="1400" b="1" dirty="0" smtClean="0">
                <a:latin typeface="Maven Pro" panose="02000000000000000000" pitchFamily="2" charset="0"/>
              </a:rPr>
              <a:t>number of axes</a:t>
            </a:r>
            <a:r>
              <a:rPr lang="en-US" sz="1400" dirty="0" smtClean="0">
                <a:latin typeface="Maven Pro" panose="02000000000000000000" pitchFamily="2" charset="0"/>
              </a:rPr>
              <a:t>, </a:t>
            </a:r>
            <a:r>
              <a:rPr lang="en-US" sz="1400" b="1" dirty="0" smtClean="0">
                <a:latin typeface="Maven Pro" panose="02000000000000000000" pitchFamily="2" charset="0"/>
              </a:rPr>
              <a:t>placement</a:t>
            </a:r>
            <a:r>
              <a:rPr lang="en-US" sz="1400" dirty="0" smtClean="0">
                <a:latin typeface="Maven Pro" panose="02000000000000000000" pitchFamily="2" charset="0"/>
              </a:rPr>
              <a:t> of axes, </a:t>
            </a:r>
            <a:r>
              <a:rPr lang="en-US" sz="1400" b="1" dirty="0" smtClean="0">
                <a:latin typeface="Maven Pro" panose="02000000000000000000" pitchFamily="2" charset="0"/>
              </a:rPr>
              <a:t>line coloring</a:t>
            </a:r>
            <a:r>
              <a:rPr lang="en-US" sz="1400" dirty="0" smtClean="0">
                <a:latin typeface="Maven Pro" panose="02000000000000000000" pitchFamily="2" charset="0"/>
              </a:rPr>
              <a:t> (cost-based vs size-based)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6461" y="425470"/>
            <a:ext cx="8161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aven Pro" panose="02000000000000000000" pitchFamily="2" charset="0"/>
              </a:rPr>
              <a:t>(I have also tried using discrete values rather than percentile but have decided against using this)</a:t>
            </a:r>
            <a:br>
              <a:rPr lang="en-US" sz="1400" dirty="0" smtClean="0">
                <a:latin typeface="Maven Pro" panose="02000000000000000000" pitchFamily="2" charset="0"/>
              </a:rPr>
            </a:br>
            <a:r>
              <a:rPr lang="en-US" sz="1400" dirty="0" smtClean="0">
                <a:latin typeface="Maven Pro" panose="02000000000000000000" pitchFamily="2" charset="0"/>
              </a:rPr>
              <a:t/>
            </a:r>
            <a:br>
              <a:rPr lang="en-US" sz="1400" dirty="0" smtClean="0">
                <a:latin typeface="Maven Pro" panose="02000000000000000000" pitchFamily="2" charset="0"/>
              </a:rPr>
            </a:br>
            <a:r>
              <a:rPr lang="en-US" sz="1400" dirty="0" smtClean="0">
                <a:latin typeface="Maven Pro" panose="02000000000000000000" pitchFamily="2" charset="0"/>
              </a:rPr>
              <a:t>Patient Experience and Cost correlate (neg. relationship) but no other variables have notable correlation</a:t>
            </a:r>
          </a:p>
        </p:txBody>
      </p:sp>
    </p:spTree>
    <p:extLst>
      <p:ext uri="{BB962C8B-B14F-4D97-AF65-F5344CB8AC3E}">
        <p14:creationId xmlns:p14="http://schemas.microsoft.com/office/powerpoint/2010/main" val="16488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320347" y="126131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91262" y="109243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09854" y="146727"/>
            <a:ext cx="164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</a:t>
            </a:r>
            <a:br>
              <a:rPr lang="en-US" sz="1400" dirty="0" smtClean="0">
                <a:latin typeface="Maven Pro" panose="02000000000000000000" pitchFamily="2" charset="0"/>
              </a:rPr>
            </a:br>
            <a:r>
              <a:rPr lang="en-US" sz="1400" dirty="0" smtClean="0">
                <a:latin typeface="Maven Pro" panose="02000000000000000000" pitchFamily="2" charset="0"/>
              </a:rPr>
              <a:t>experience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2570" y="216964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44789" y="1209321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61704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7" y="793509"/>
            <a:ext cx="9348982" cy="3952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83" y="4964423"/>
            <a:ext cx="3626359" cy="18379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6" y="4964423"/>
            <a:ext cx="3438254" cy="18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6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79878" y="108388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87840" y="112656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46156" y="141554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 </a:t>
            </a:r>
            <a:r>
              <a:rPr lang="en-US" sz="1400" dirty="0" err="1" smtClean="0">
                <a:latin typeface="Maven Pro" panose="02000000000000000000" pitchFamily="2" charset="0"/>
              </a:rPr>
              <a:t>exp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6971" y="139165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110" y="940078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111" y="4139562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75" y="579345"/>
            <a:ext cx="8532554" cy="40065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75" y="4867882"/>
            <a:ext cx="3352989" cy="1774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29" y="4867882"/>
            <a:ext cx="3736700" cy="177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6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550156" y="168180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0090" y="170798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3450" y="250958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 </a:t>
            </a:r>
            <a:r>
              <a:rPr lang="en-US" sz="1400" dirty="0" err="1" smtClean="0">
                <a:latin typeface="Maven Pro" panose="02000000000000000000" pitchFamily="2" charset="0"/>
              </a:rPr>
              <a:t>exp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14146" y="250958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192993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61704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4" y="4931581"/>
            <a:ext cx="3918859" cy="1741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4" y="717051"/>
            <a:ext cx="9846129" cy="3976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39" y="4931581"/>
            <a:ext cx="4358473" cy="177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4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6324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9577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340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Maven Pro" panose="02000000000000000000" pitchFamily="2" charset="0"/>
              </a:rPr>
              <a:t>QUALITY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4922" y="1312932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4922" y="384503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34" y="4921628"/>
            <a:ext cx="3203723" cy="16791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38" y="4921628"/>
            <a:ext cx="3264905" cy="1709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65" y="1011016"/>
            <a:ext cx="7216078" cy="35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2427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95288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340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Maven Pro" panose="02000000000000000000" pitchFamily="2" charset="0"/>
              </a:rPr>
              <a:t>QUALITY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655" y="1049704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9020" y="3886407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45" y="4950884"/>
            <a:ext cx="3333954" cy="14787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34" y="4950884"/>
            <a:ext cx="3333954" cy="1478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44" y="826761"/>
            <a:ext cx="7957776" cy="390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21011" y="22105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58820" y="22105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0863" y="22105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Maven Pro" panose="02000000000000000000" pitchFamily="2" charset="0"/>
              </a:rPr>
              <a:t>QUALITY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922" y="123128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922" y="361643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"/>
          <a:stretch/>
        </p:blipFill>
        <p:spPr>
          <a:xfrm>
            <a:off x="1958820" y="733439"/>
            <a:ext cx="8213272" cy="37624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77" y="5017837"/>
            <a:ext cx="3682194" cy="1481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20" y="4924963"/>
            <a:ext cx="3452519" cy="15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4109</TotalTime>
  <Words>71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Maven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Nema</dc:creator>
  <cp:lastModifiedBy>Omar Nema</cp:lastModifiedBy>
  <cp:revision>45</cp:revision>
  <dcterms:created xsi:type="dcterms:W3CDTF">2016-01-22T17:21:24Z</dcterms:created>
  <dcterms:modified xsi:type="dcterms:W3CDTF">2016-01-26T22:42:22Z</dcterms:modified>
</cp:coreProperties>
</file>